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1" r:id="rId9"/>
    <p:sldId id="262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3" r:id="rId18"/>
    <p:sldId id="272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19F286-8F44-4298-836E-09B2FDE067C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AF2672-BCC7-482F-B8CE-7AC3D48CC661}">
      <dgm:prSet/>
      <dgm:spPr/>
      <dgm:t>
        <a:bodyPr/>
        <a:lstStyle/>
        <a:p>
          <a:r>
            <a:rPr lang="fr-FR" baseline="0"/>
            <a:t>Des jeunes d’un niveau entre le lycée et l’université</a:t>
          </a:r>
          <a:endParaRPr lang="en-US"/>
        </a:p>
      </dgm:t>
    </dgm:pt>
    <dgm:pt modelId="{C6817EEB-F954-41C6-9EE3-CE9E72AF686C}" type="parTrans" cxnId="{284E2FBD-C256-44A5-8FFE-BAA0EA53E42E}">
      <dgm:prSet/>
      <dgm:spPr/>
      <dgm:t>
        <a:bodyPr/>
        <a:lstStyle/>
        <a:p>
          <a:endParaRPr lang="en-US"/>
        </a:p>
      </dgm:t>
    </dgm:pt>
    <dgm:pt modelId="{F0E03D04-C59A-4DC5-B381-2395AB71B845}" type="sibTrans" cxnId="{284E2FBD-C256-44A5-8FFE-BAA0EA53E42E}">
      <dgm:prSet/>
      <dgm:spPr/>
      <dgm:t>
        <a:bodyPr/>
        <a:lstStyle/>
        <a:p>
          <a:endParaRPr lang="en-US"/>
        </a:p>
      </dgm:t>
    </dgm:pt>
    <dgm:pt modelId="{AA002CE4-8CD5-4A2A-8CD5-1D6FAA993771}">
      <dgm:prSet/>
      <dgm:spPr/>
      <dgm:t>
        <a:bodyPr/>
        <a:lstStyle/>
        <a:p>
          <a:r>
            <a:rPr lang="fr-FR" baseline="0"/>
            <a:t>Des personnes aisées financièrement</a:t>
          </a:r>
          <a:endParaRPr lang="en-US"/>
        </a:p>
      </dgm:t>
    </dgm:pt>
    <dgm:pt modelId="{13789DC7-36D0-416C-84A2-81529DCCFBF2}" type="parTrans" cxnId="{801704B8-4A55-47E9-9BCB-60D2E2A16B3F}">
      <dgm:prSet/>
      <dgm:spPr/>
      <dgm:t>
        <a:bodyPr/>
        <a:lstStyle/>
        <a:p>
          <a:endParaRPr lang="en-US"/>
        </a:p>
      </dgm:t>
    </dgm:pt>
    <dgm:pt modelId="{861AB5BC-DB2A-4065-89B6-E5692AB00C55}" type="sibTrans" cxnId="{801704B8-4A55-47E9-9BCB-60D2E2A16B3F}">
      <dgm:prSet/>
      <dgm:spPr/>
      <dgm:t>
        <a:bodyPr/>
        <a:lstStyle/>
        <a:p>
          <a:endParaRPr lang="en-US"/>
        </a:p>
      </dgm:t>
    </dgm:pt>
    <dgm:pt modelId="{F8A07642-DE0B-4834-B00E-FB425837DFB3}">
      <dgm:prSet/>
      <dgm:spPr/>
      <dgm:t>
        <a:bodyPr/>
        <a:lstStyle/>
        <a:p>
          <a:r>
            <a:rPr lang="fr-FR" baseline="0" dirty="0"/>
            <a:t>Un public lettré</a:t>
          </a:r>
          <a:endParaRPr lang="en-US" dirty="0"/>
        </a:p>
      </dgm:t>
    </dgm:pt>
    <dgm:pt modelId="{87ADFF29-2545-4367-ADAA-01C61FAD6A5D}" type="parTrans" cxnId="{15BABE36-7AC2-4CD2-849C-23B7A4217235}">
      <dgm:prSet/>
      <dgm:spPr/>
      <dgm:t>
        <a:bodyPr/>
        <a:lstStyle/>
        <a:p>
          <a:endParaRPr lang="en-US"/>
        </a:p>
      </dgm:t>
    </dgm:pt>
    <dgm:pt modelId="{58921A9A-9954-4B90-9568-4DBBAD38ED42}" type="sibTrans" cxnId="{15BABE36-7AC2-4CD2-849C-23B7A4217235}">
      <dgm:prSet/>
      <dgm:spPr/>
      <dgm:t>
        <a:bodyPr/>
        <a:lstStyle/>
        <a:p>
          <a:endParaRPr lang="en-US"/>
        </a:p>
      </dgm:t>
    </dgm:pt>
    <dgm:pt modelId="{4842B661-34BA-9E4A-9170-AAE3D7FE19A7}" type="pres">
      <dgm:prSet presAssocID="{6819F286-8F44-4298-836E-09B2FDE067C7}" presName="linear" presStyleCnt="0">
        <dgm:presLayoutVars>
          <dgm:animLvl val="lvl"/>
          <dgm:resizeHandles val="exact"/>
        </dgm:presLayoutVars>
      </dgm:prSet>
      <dgm:spPr/>
    </dgm:pt>
    <dgm:pt modelId="{4B06148A-4057-E549-BC94-0A328844A602}" type="pres">
      <dgm:prSet presAssocID="{8DAF2672-BCC7-482F-B8CE-7AC3D48CC66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B3EFCA1-AEEC-564A-87EA-8654A3615CEF}" type="pres">
      <dgm:prSet presAssocID="{F0E03D04-C59A-4DC5-B381-2395AB71B845}" presName="spacer" presStyleCnt="0"/>
      <dgm:spPr/>
    </dgm:pt>
    <dgm:pt modelId="{853C90CB-5DCB-D246-AB77-E460F1D5AA23}" type="pres">
      <dgm:prSet presAssocID="{AA002CE4-8CD5-4A2A-8CD5-1D6FAA99377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DE4D141-F190-6E47-985A-0ED5136870E7}" type="pres">
      <dgm:prSet presAssocID="{861AB5BC-DB2A-4065-89B6-E5692AB00C55}" presName="spacer" presStyleCnt="0"/>
      <dgm:spPr/>
    </dgm:pt>
    <dgm:pt modelId="{62AD6882-F500-6042-B6EF-F8112B47A300}" type="pres">
      <dgm:prSet presAssocID="{F8A07642-DE0B-4834-B00E-FB425837DFB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10B8406-184A-BD46-9090-8B5B6D788821}" type="presOf" srcId="{8DAF2672-BCC7-482F-B8CE-7AC3D48CC661}" destId="{4B06148A-4057-E549-BC94-0A328844A602}" srcOrd="0" destOrd="0" presId="urn:microsoft.com/office/officeart/2005/8/layout/vList2"/>
    <dgm:cxn modelId="{15BABE36-7AC2-4CD2-849C-23B7A4217235}" srcId="{6819F286-8F44-4298-836E-09B2FDE067C7}" destId="{F8A07642-DE0B-4834-B00E-FB425837DFB3}" srcOrd="2" destOrd="0" parTransId="{87ADFF29-2545-4367-ADAA-01C61FAD6A5D}" sibTransId="{58921A9A-9954-4B90-9568-4DBBAD38ED42}"/>
    <dgm:cxn modelId="{C17A0CA2-029D-7F45-9E6C-827065565105}" type="presOf" srcId="{AA002CE4-8CD5-4A2A-8CD5-1D6FAA993771}" destId="{853C90CB-5DCB-D246-AB77-E460F1D5AA23}" srcOrd="0" destOrd="0" presId="urn:microsoft.com/office/officeart/2005/8/layout/vList2"/>
    <dgm:cxn modelId="{801704B8-4A55-47E9-9BCB-60D2E2A16B3F}" srcId="{6819F286-8F44-4298-836E-09B2FDE067C7}" destId="{AA002CE4-8CD5-4A2A-8CD5-1D6FAA993771}" srcOrd="1" destOrd="0" parTransId="{13789DC7-36D0-416C-84A2-81529DCCFBF2}" sibTransId="{861AB5BC-DB2A-4065-89B6-E5692AB00C55}"/>
    <dgm:cxn modelId="{284E2FBD-C256-44A5-8FFE-BAA0EA53E42E}" srcId="{6819F286-8F44-4298-836E-09B2FDE067C7}" destId="{8DAF2672-BCC7-482F-B8CE-7AC3D48CC661}" srcOrd="0" destOrd="0" parTransId="{C6817EEB-F954-41C6-9EE3-CE9E72AF686C}" sibTransId="{F0E03D04-C59A-4DC5-B381-2395AB71B845}"/>
    <dgm:cxn modelId="{06ACB1CF-4A17-8B4D-8D1E-F58C0837CF78}" type="presOf" srcId="{6819F286-8F44-4298-836E-09B2FDE067C7}" destId="{4842B661-34BA-9E4A-9170-AAE3D7FE19A7}" srcOrd="0" destOrd="0" presId="urn:microsoft.com/office/officeart/2005/8/layout/vList2"/>
    <dgm:cxn modelId="{76F91FE8-DAF8-1541-BB52-3243CC5A8443}" type="presOf" srcId="{F8A07642-DE0B-4834-B00E-FB425837DFB3}" destId="{62AD6882-F500-6042-B6EF-F8112B47A300}" srcOrd="0" destOrd="0" presId="urn:microsoft.com/office/officeart/2005/8/layout/vList2"/>
    <dgm:cxn modelId="{622974F4-F512-BD44-AFB0-92573096F116}" type="presParOf" srcId="{4842B661-34BA-9E4A-9170-AAE3D7FE19A7}" destId="{4B06148A-4057-E549-BC94-0A328844A602}" srcOrd="0" destOrd="0" presId="urn:microsoft.com/office/officeart/2005/8/layout/vList2"/>
    <dgm:cxn modelId="{CFD5C82F-CD86-FE4A-A739-FACF635D9022}" type="presParOf" srcId="{4842B661-34BA-9E4A-9170-AAE3D7FE19A7}" destId="{3B3EFCA1-AEEC-564A-87EA-8654A3615CEF}" srcOrd="1" destOrd="0" presId="urn:microsoft.com/office/officeart/2005/8/layout/vList2"/>
    <dgm:cxn modelId="{AB294D17-2867-2A43-9CBE-E133B1EDA072}" type="presParOf" srcId="{4842B661-34BA-9E4A-9170-AAE3D7FE19A7}" destId="{853C90CB-5DCB-D246-AB77-E460F1D5AA23}" srcOrd="2" destOrd="0" presId="urn:microsoft.com/office/officeart/2005/8/layout/vList2"/>
    <dgm:cxn modelId="{284E2E6B-966C-1848-B010-684B7AC23D0F}" type="presParOf" srcId="{4842B661-34BA-9E4A-9170-AAE3D7FE19A7}" destId="{7DE4D141-F190-6E47-985A-0ED5136870E7}" srcOrd="3" destOrd="0" presId="urn:microsoft.com/office/officeart/2005/8/layout/vList2"/>
    <dgm:cxn modelId="{AE78C956-5CB9-A540-BA6F-E7B84E084E68}" type="presParOf" srcId="{4842B661-34BA-9E4A-9170-AAE3D7FE19A7}" destId="{62AD6882-F500-6042-B6EF-F8112B47A30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533C8B-99B2-4FAE-BA5C-82896061D1C8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8E3F5F-0A9C-463A-99AA-8D5222600D9D}">
      <dgm:prSet/>
      <dgm:spPr/>
      <dgm:t>
        <a:bodyPr/>
        <a:lstStyle/>
        <a:p>
          <a:pPr>
            <a:defRPr cap="all"/>
          </a:pPr>
          <a:r>
            <a:rPr lang="fr-FR" baseline="0"/>
            <a:t>1 Nettoyage</a:t>
          </a:r>
          <a:endParaRPr lang="en-US"/>
        </a:p>
      </dgm:t>
    </dgm:pt>
    <dgm:pt modelId="{20B2B9F5-73AE-4800-BE45-CC2708C456A1}" type="parTrans" cxnId="{BB4D18C9-BA01-459E-804F-A58E789CCE85}">
      <dgm:prSet/>
      <dgm:spPr/>
      <dgm:t>
        <a:bodyPr/>
        <a:lstStyle/>
        <a:p>
          <a:endParaRPr lang="en-US"/>
        </a:p>
      </dgm:t>
    </dgm:pt>
    <dgm:pt modelId="{BBFF76CE-2BBD-48D2-8924-02EA027871C2}" type="sibTrans" cxnId="{BB4D18C9-BA01-459E-804F-A58E789CCE85}">
      <dgm:prSet/>
      <dgm:spPr/>
      <dgm:t>
        <a:bodyPr/>
        <a:lstStyle/>
        <a:p>
          <a:endParaRPr lang="en-US"/>
        </a:p>
      </dgm:t>
    </dgm:pt>
    <dgm:pt modelId="{01463C1E-34B1-4CD8-BCD4-7652935197EE}">
      <dgm:prSet/>
      <dgm:spPr/>
      <dgm:t>
        <a:bodyPr/>
        <a:lstStyle/>
        <a:p>
          <a:pPr>
            <a:defRPr cap="all"/>
          </a:pPr>
          <a:r>
            <a:rPr lang="fr-FR" baseline="0"/>
            <a:t>2 Analyse</a:t>
          </a:r>
          <a:endParaRPr lang="en-US"/>
        </a:p>
      </dgm:t>
    </dgm:pt>
    <dgm:pt modelId="{AFED16F4-B28D-42FC-A082-EF0483442B06}" type="parTrans" cxnId="{0829BC21-048E-41DC-886F-0325A0410603}">
      <dgm:prSet/>
      <dgm:spPr/>
      <dgm:t>
        <a:bodyPr/>
        <a:lstStyle/>
        <a:p>
          <a:endParaRPr lang="en-US"/>
        </a:p>
      </dgm:t>
    </dgm:pt>
    <dgm:pt modelId="{7EBDC21C-2C95-4692-A574-F6BBF4CC4DC0}" type="sibTrans" cxnId="{0829BC21-048E-41DC-886F-0325A0410603}">
      <dgm:prSet/>
      <dgm:spPr/>
      <dgm:t>
        <a:bodyPr/>
        <a:lstStyle/>
        <a:p>
          <a:endParaRPr lang="en-US"/>
        </a:p>
      </dgm:t>
    </dgm:pt>
    <dgm:pt modelId="{688A070B-1E01-40E4-93DD-05859F0759F0}">
      <dgm:prSet/>
      <dgm:spPr/>
      <dgm:t>
        <a:bodyPr/>
        <a:lstStyle/>
        <a:p>
          <a:pPr>
            <a:defRPr cap="all"/>
          </a:pPr>
          <a:r>
            <a:rPr lang="fr-FR" baseline="0"/>
            <a:t>3 Conclusion</a:t>
          </a:r>
          <a:endParaRPr lang="en-US"/>
        </a:p>
      </dgm:t>
    </dgm:pt>
    <dgm:pt modelId="{84A7E82E-528A-4985-8FCB-FAE2107EF7A6}" type="parTrans" cxnId="{94AB6123-34F7-4B8F-AFC4-36952319146D}">
      <dgm:prSet/>
      <dgm:spPr/>
      <dgm:t>
        <a:bodyPr/>
        <a:lstStyle/>
        <a:p>
          <a:endParaRPr lang="en-US"/>
        </a:p>
      </dgm:t>
    </dgm:pt>
    <dgm:pt modelId="{0D538C7B-F862-48B4-8B79-CBD5B2DF9D9A}" type="sibTrans" cxnId="{94AB6123-34F7-4B8F-AFC4-36952319146D}">
      <dgm:prSet/>
      <dgm:spPr/>
      <dgm:t>
        <a:bodyPr/>
        <a:lstStyle/>
        <a:p>
          <a:endParaRPr lang="en-US"/>
        </a:p>
      </dgm:t>
    </dgm:pt>
    <dgm:pt modelId="{F1A61DEF-FF13-6842-A9B7-78ED8B17D729}" type="pres">
      <dgm:prSet presAssocID="{73533C8B-99B2-4FAE-BA5C-82896061D1C8}" presName="Name0" presStyleCnt="0">
        <dgm:presLayoutVars>
          <dgm:dir/>
          <dgm:animLvl val="lvl"/>
          <dgm:resizeHandles val="exact"/>
        </dgm:presLayoutVars>
      </dgm:prSet>
      <dgm:spPr/>
    </dgm:pt>
    <dgm:pt modelId="{0AB23E4E-6AAA-064A-9CD9-CB7FD4319B27}" type="pres">
      <dgm:prSet presAssocID="{3A8E3F5F-0A9C-463A-99AA-8D5222600D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8F600F03-BC38-7D44-8C5A-8454A917D671}" type="pres">
      <dgm:prSet presAssocID="{BBFF76CE-2BBD-48D2-8924-02EA027871C2}" presName="parTxOnlySpace" presStyleCnt="0"/>
      <dgm:spPr/>
    </dgm:pt>
    <dgm:pt modelId="{CCE16D95-5015-0244-8497-89A371151187}" type="pres">
      <dgm:prSet presAssocID="{01463C1E-34B1-4CD8-BCD4-7652935197E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291BDC7-37D8-7541-BA83-260B49A9D747}" type="pres">
      <dgm:prSet presAssocID="{7EBDC21C-2C95-4692-A574-F6BBF4CC4DC0}" presName="parTxOnlySpace" presStyleCnt="0"/>
      <dgm:spPr/>
    </dgm:pt>
    <dgm:pt modelId="{07B947F4-0254-674B-89DB-B9BBEA75E83A}" type="pres">
      <dgm:prSet presAssocID="{688A070B-1E01-40E4-93DD-05859F0759F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829BC21-048E-41DC-886F-0325A0410603}" srcId="{73533C8B-99B2-4FAE-BA5C-82896061D1C8}" destId="{01463C1E-34B1-4CD8-BCD4-7652935197EE}" srcOrd="1" destOrd="0" parTransId="{AFED16F4-B28D-42FC-A082-EF0483442B06}" sibTransId="{7EBDC21C-2C95-4692-A574-F6BBF4CC4DC0}"/>
    <dgm:cxn modelId="{25D7FC22-86C0-C447-8C1C-459D9BDCBC31}" type="presOf" srcId="{3A8E3F5F-0A9C-463A-99AA-8D5222600D9D}" destId="{0AB23E4E-6AAA-064A-9CD9-CB7FD4319B27}" srcOrd="0" destOrd="0" presId="urn:microsoft.com/office/officeart/2005/8/layout/chevron1"/>
    <dgm:cxn modelId="{94AB6123-34F7-4B8F-AFC4-36952319146D}" srcId="{73533C8B-99B2-4FAE-BA5C-82896061D1C8}" destId="{688A070B-1E01-40E4-93DD-05859F0759F0}" srcOrd="2" destOrd="0" parTransId="{84A7E82E-528A-4985-8FCB-FAE2107EF7A6}" sibTransId="{0D538C7B-F862-48B4-8B79-CBD5B2DF9D9A}"/>
    <dgm:cxn modelId="{9835905F-1957-7145-9FB2-8D9E529E5678}" type="presOf" srcId="{73533C8B-99B2-4FAE-BA5C-82896061D1C8}" destId="{F1A61DEF-FF13-6842-A9B7-78ED8B17D729}" srcOrd="0" destOrd="0" presId="urn:microsoft.com/office/officeart/2005/8/layout/chevron1"/>
    <dgm:cxn modelId="{99167DB5-33FC-8F41-AABD-796AB7056CC7}" type="presOf" srcId="{01463C1E-34B1-4CD8-BCD4-7652935197EE}" destId="{CCE16D95-5015-0244-8497-89A371151187}" srcOrd="0" destOrd="0" presId="urn:microsoft.com/office/officeart/2005/8/layout/chevron1"/>
    <dgm:cxn modelId="{BB4D18C9-BA01-459E-804F-A58E789CCE85}" srcId="{73533C8B-99B2-4FAE-BA5C-82896061D1C8}" destId="{3A8E3F5F-0A9C-463A-99AA-8D5222600D9D}" srcOrd="0" destOrd="0" parTransId="{20B2B9F5-73AE-4800-BE45-CC2708C456A1}" sibTransId="{BBFF76CE-2BBD-48D2-8924-02EA027871C2}"/>
    <dgm:cxn modelId="{1A80A0FD-8C92-3B47-9644-4C58DF5F8AFD}" type="presOf" srcId="{688A070B-1E01-40E4-93DD-05859F0759F0}" destId="{07B947F4-0254-674B-89DB-B9BBEA75E83A}" srcOrd="0" destOrd="0" presId="urn:microsoft.com/office/officeart/2005/8/layout/chevron1"/>
    <dgm:cxn modelId="{02EB643A-F458-B846-95F4-709479526319}" type="presParOf" srcId="{F1A61DEF-FF13-6842-A9B7-78ED8B17D729}" destId="{0AB23E4E-6AAA-064A-9CD9-CB7FD4319B27}" srcOrd="0" destOrd="0" presId="urn:microsoft.com/office/officeart/2005/8/layout/chevron1"/>
    <dgm:cxn modelId="{81C4C772-8981-9949-9A70-F0EBF3ECBA7F}" type="presParOf" srcId="{F1A61DEF-FF13-6842-A9B7-78ED8B17D729}" destId="{8F600F03-BC38-7D44-8C5A-8454A917D671}" srcOrd="1" destOrd="0" presId="urn:microsoft.com/office/officeart/2005/8/layout/chevron1"/>
    <dgm:cxn modelId="{F558B693-BA4C-4343-B50D-7E1E6821FFCD}" type="presParOf" srcId="{F1A61DEF-FF13-6842-A9B7-78ED8B17D729}" destId="{CCE16D95-5015-0244-8497-89A371151187}" srcOrd="2" destOrd="0" presId="urn:microsoft.com/office/officeart/2005/8/layout/chevron1"/>
    <dgm:cxn modelId="{8937FEED-7999-2D45-BB9F-71D27B8D4114}" type="presParOf" srcId="{F1A61DEF-FF13-6842-A9B7-78ED8B17D729}" destId="{9291BDC7-37D8-7541-BA83-260B49A9D747}" srcOrd="3" destOrd="0" presId="urn:microsoft.com/office/officeart/2005/8/layout/chevron1"/>
    <dgm:cxn modelId="{DFF73EF3-E2FC-5747-AC6D-F06F2E15A563}" type="presParOf" srcId="{F1A61DEF-FF13-6842-A9B7-78ED8B17D729}" destId="{07B947F4-0254-674B-89DB-B9BBEA75E83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BB3C00C-DE28-42B2-A5E3-B83FA8D8C996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C0D2AD6-BF3C-4571-8CED-37BB4CB24EB6}">
      <dgm:prSet/>
      <dgm:spPr/>
      <dgm:t>
        <a:bodyPr/>
        <a:lstStyle/>
        <a:p>
          <a:r>
            <a:rPr lang="fr-FR" baseline="0"/>
            <a:t>Meilleur pays : Koweit</a:t>
          </a:r>
          <a:endParaRPr lang="en-US"/>
        </a:p>
      </dgm:t>
    </dgm:pt>
    <dgm:pt modelId="{7464F2BA-18A2-415E-8EA7-FB90DA7EA0C8}" type="parTrans" cxnId="{02E8490D-4954-450C-880C-45B63AAB6656}">
      <dgm:prSet/>
      <dgm:spPr/>
      <dgm:t>
        <a:bodyPr/>
        <a:lstStyle/>
        <a:p>
          <a:endParaRPr lang="en-US"/>
        </a:p>
      </dgm:t>
    </dgm:pt>
    <dgm:pt modelId="{651E0AD2-6231-4BC0-BF26-52149E3201F5}" type="sibTrans" cxnId="{02E8490D-4954-450C-880C-45B63AAB6656}">
      <dgm:prSet/>
      <dgm:spPr/>
      <dgm:t>
        <a:bodyPr/>
        <a:lstStyle/>
        <a:p>
          <a:endParaRPr lang="en-US"/>
        </a:p>
      </dgm:t>
    </dgm:pt>
    <dgm:pt modelId="{EED37B75-B6F6-487B-BD23-F623C54EF804}">
      <dgm:prSet/>
      <dgm:spPr/>
      <dgm:t>
        <a:bodyPr/>
        <a:lstStyle/>
        <a:p>
          <a:r>
            <a:rPr lang="fr-FR" baseline="0"/>
            <a:t>Meilleur continent : Amérique du Sud</a:t>
          </a:r>
          <a:endParaRPr lang="en-US"/>
        </a:p>
      </dgm:t>
    </dgm:pt>
    <dgm:pt modelId="{11F10916-66DC-4F08-BF6E-2B4C705584A2}" type="parTrans" cxnId="{0FE5CD6C-D5B8-469A-822B-16ED707AAE82}">
      <dgm:prSet/>
      <dgm:spPr/>
      <dgm:t>
        <a:bodyPr/>
        <a:lstStyle/>
        <a:p>
          <a:endParaRPr lang="en-US"/>
        </a:p>
      </dgm:t>
    </dgm:pt>
    <dgm:pt modelId="{4369A6B2-3B28-425B-B42B-4AA27783D4CA}" type="sibTrans" cxnId="{0FE5CD6C-D5B8-469A-822B-16ED707AAE82}">
      <dgm:prSet/>
      <dgm:spPr/>
      <dgm:t>
        <a:bodyPr/>
        <a:lstStyle/>
        <a:p>
          <a:endParaRPr lang="en-US"/>
        </a:p>
      </dgm:t>
    </dgm:pt>
    <dgm:pt modelId="{A14A5A98-D87A-8F4D-8326-70788E5DD380}" type="pres">
      <dgm:prSet presAssocID="{4BB3C00C-DE28-42B2-A5E3-B83FA8D8C996}" presName="vert0" presStyleCnt="0">
        <dgm:presLayoutVars>
          <dgm:dir/>
          <dgm:animOne val="branch"/>
          <dgm:animLvl val="lvl"/>
        </dgm:presLayoutVars>
      </dgm:prSet>
      <dgm:spPr/>
    </dgm:pt>
    <dgm:pt modelId="{D8AACBFA-2E61-AB40-9916-2165D5CD7B78}" type="pres">
      <dgm:prSet presAssocID="{8C0D2AD6-BF3C-4571-8CED-37BB4CB24EB6}" presName="thickLine" presStyleLbl="alignNode1" presStyleIdx="0" presStyleCnt="2"/>
      <dgm:spPr/>
    </dgm:pt>
    <dgm:pt modelId="{8A77C51A-D94B-B440-8E5A-1F2E47FD7CA6}" type="pres">
      <dgm:prSet presAssocID="{8C0D2AD6-BF3C-4571-8CED-37BB4CB24EB6}" presName="horz1" presStyleCnt="0"/>
      <dgm:spPr/>
    </dgm:pt>
    <dgm:pt modelId="{D361DA61-663A-E44B-8685-CDD9B46C4E62}" type="pres">
      <dgm:prSet presAssocID="{8C0D2AD6-BF3C-4571-8CED-37BB4CB24EB6}" presName="tx1" presStyleLbl="revTx" presStyleIdx="0" presStyleCnt="2"/>
      <dgm:spPr/>
    </dgm:pt>
    <dgm:pt modelId="{31B9C527-3EC6-8147-AB7B-517122EEB4F8}" type="pres">
      <dgm:prSet presAssocID="{8C0D2AD6-BF3C-4571-8CED-37BB4CB24EB6}" presName="vert1" presStyleCnt="0"/>
      <dgm:spPr/>
    </dgm:pt>
    <dgm:pt modelId="{956413BF-7450-B240-BA17-F18490487BE2}" type="pres">
      <dgm:prSet presAssocID="{EED37B75-B6F6-487B-BD23-F623C54EF804}" presName="thickLine" presStyleLbl="alignNode1" presStyleIdx="1" presStyleCnt="2"/>
      <dgm:spPr/>
    </dgm:pt>
    <dgm:pt modelId="{176FAE33-BC15-924D-852A-0122A14F3596}" type="pres">
      <dgm:prSet presAssocID="{EED37B75-B6F6-487B-BD23-F623C54EF804}" presName="horz1" presStyleCnt="0"/>
      <dgm:spPr/>
    </dgm:pt>
    <dgm:pt modelId="{8CEF6908-4696-2C41-A385-0396CF8F4B64}" type="pres">
      <dgm:prSet presAssocID="{EED37B75-B6F6-487B-BD23-F623C54EF804}" presName="tx1" presStyleLbl="revTx" presStyleIdx="1" presStyleCnt="2"/>
      <dgm:spPr/>
    </dgm:pt>
    <dgm:pt modelId="{CF0FB33B-EDA3-5749-BD2B-4B4DB0290C4B}" type="pres">
      <dgm:prSet presAssocID="{EED37B75-B6F6-487B-BD23-F623C54EF804}" presName="vert1" presStyleCnt="0"/>
      <dgm:spPr/>
    </dgm:pt>
  </dgm:ptLst>
  <dgm:cxnLst>
    <dgm:cxn modelId="{02E8490D-4954-450C-880C-45B63AAB6656}" srcId="{4BB3C00C-DE28-42B2-A5E3-B83FA8D8C996}" destId="{8C0D2AD6-BF3C-4571-8CED-37BB4CB24EB6}" srcOrd="0" destOrd="0" parTransId="{7464F2BA-18A2-415E-8EA7-FB90DA7EA0C8}" sibTransId="{651E0AD2-6231-4BC0-BF26-52149E3201F5}"/>
    <dgm:cxn modelId="{D818DE11-E596-2A45-8F9E-CF40CA477C99}" type="presOf" srcId="{8C0D2AD6-BF3C-4571-8CED-37BB4CB24EB6}" destId="{D361DA61-663A-E44B-8685-CDD9B46C4E62}" srcOrd="0" destOrd="0" presId="urn:microsoft.com/office/officeart/2008/layout/LinedList"/>
    <dgm:cxn modelId="{0FE5CD6C-D5B8-469A-822B-16ED707AAE82}" srcId="{4BB3C00C-DE28-42B2-A5E3-B83FA8D8C996}" destId="{EED37B75-B6F6-487B-BD23-F623C54EF804}" srcOrd="1" destOrd="0" parTransId="{11F10916-66DC-4F08-BF6E-2B4C705584A2}" sibTransId="{4369A6B2-3B28-425B-B42B-4AA27783D4CA}"/>
    <dgm:cxn modelId="{ED83DEBC-6557-FC47-AB78-4EAF4D642AA9}" type="presOf" srcId="{4BB3C00C-DE28-42B2-A5E3-B83FA8D8C996}" destId="{A14A5A98-D87A-8F4D-8326-70788E5DD380}" srcOrd="0" destOrd="0" presId="urn:microsoft.com/office/officeart/2008/layout/LinedList"/>
    <dgm:cxn modelId="{EC837BCA-3D49-A444-A113-036B2056E263}" type="presOf" srcId="{EED37B75-B6F6-487B-BD23-F623C54EF804}" destId="{8CEF6908-4696-2C41-A385-0396CF8F4B64}" srcOrd="0" destOrd="0" presId="urn:microsoft.com/office/officeart/2008/layout/LinedList"/>
    <dgm:cxn modelId="{6B9EE245-B4FF-CF45-8C7C-98ECDC86C2C1}" type="presParOf" srcId="{A14A5A98-D87A-8F4D-8326-70788E5DD380}" destId="{D8AACBFA-2E61-AB40-9916-2165D5CD7B78}" srcOrd="0" destOrd="0" presId="urn:microsoft.com/office/officeart/2008/layout/LinedList"/>
    <dgm:cxn modelId="{DA3992AC-FF4C-0647-9012-A30BB1B95DB5}" type="presParOf" srcId="{A14A5A98-D87A-8F4D-8326-70788E5DD380}" destId="{8A77C51A-D94B-B440-8E5A-1F2E47FD7CA6}" srcOrd="1" destOrd="0" presId="urn:microsoft.com/office/officeart/2008/layout/LinedList"/>
    <dgm:cxn modelId="{3A545E60-F143-F646-B1D5-BFEDAA1EAEA8}" type="presParOf" srcId="{8A77C51A-D94B-B440-8E5A-1F2E47FD7CA6}" destId="{D361DA61-663A-E44B-8685-CDD9B46C4E62}" srcOrd="0" destOrd="0" presId="urn:microsoft.com/office/officeart/2008/layout/LinedList"/>
    <dgm:cxn modelId="{FB4E0DCA-B862-744A-BE8D-D22175E080A0}" type="presParOf" srcId="{8A77C51A-D94B-B440-8E5A-1F2E47FD7CA6}" destId="{31B9C527-3EC6-8147-AB7B-517122EEB4F8}" srcOrd="1" destOrd="0" presId="urn:microsoft.com/office/officeart/2008/layout/LinedList"/>
    <dgm:cxn modelId="{E8CD1240-21A6-CF42-A398-CFEF6638BA8F}" type="presParOf" srcId="{A14A5A98-D87A-8F4D-8326-70788E5DD380}" destId="{956413BF-7450-B240-BA17-F18490487BE2}" srcOrd="2" destOrd="0" presId="urn:microsoft.com/office/officeart/2008/layout/LinedList"/>
    <dgm:cxn modelId="{3B4E6BBD-02DC-BB4F-ACC9-D4CB81234194}" type="presParOf" srcId="{A14A5A98-D87A-8F4D-8326-70788E5DD380}" destId="{176FAE33-BC15-924D-852A-0122A14F3596}" srcOrd="3" destOrd="0" presId="urn:microsoft.com/office/officeart/2008/layout/LinedList"/>
    <dgm:cxn modelId="{B9002D8E-5E13-894E-9653-C032AE31BE4A}" type="presParOf" srcId="{176FAE33-BC15-924D-852A-0122A14F3596}" destId="{8CEF6908-4696-2C41-A385-0396CF8F4B64}" srcOrd="0" destOrd="0" presId="urn:microsoft.com/office/officeart/2008/layout/LinedList"/>
    <dgm:cxn modelId="{8EBC8FAB-A579-F144-AD31-C16DAF7F3AD1}" type="presParOf" srcId="{176FAE33-BC15-924D-852A-0122A14F3596}" destId="{CF0FB33B-EDA3-5749-BD2B-4B4DB0290C4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6148A-4057-E549-BC94-0A328844A602}">
      <dsp:nvSpPr>
        <dsp:cNvPr id="0" name=""/>
        <dsp:cNvSpPr/>
      </dsp:nvSpPr>
      <dsp:spPr>
        <a:xfrm>
          <a:off x="0" y="62954"/>
          <a:ext cx="4537075" cy="1814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 baseline="0"/>
            <a:t>Des jeunes d’un niveau entre le lycée et l’université</a:t>
          </a:r>
          <a:endParaRPr lang="en-US" sz="3300" kern="1200"/>
        </a:p>
      </dsp:txBody>
      <dsp:txXfrm>
        <a:off x="88585" y="151539"/>
        <a:ext cx="4359905" cy="1637500"/>
      </dsp:txXfrm>
    </dsp:sp>
    <dsp:sp modelId="{853C90CB-5DCB-D246-AB77-E460F1D5AA23}">
      <dsp:nvSpPr>
        <dsp:cNvPr id="0" name=""/>
        <dsp:cNvSpPr/>
      </dsp:nvSpPr>
      <dsp:spPr>
        <a:xfrm>
          <a:off x="0" y="1972664"/>
          <a:ext cx="4537075" cy="1814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 baseline="0"/>
            <a:t>Des personnes aisées financièrement</a:t>
          </a:r>
          <a:endParaRPr lang="en-US" sz="3300" kern="1200"/>
        </a:p>
      </dsp:txBody>
      <dsp:txXfrm>
        <a:off x="88585" y="2061249"/>
        <a:ext cx="4359905" cy="1637500"/>
      </dsp:txXfrm>
    </dsp:sp>
    <dsp:sp modelId="{62AD6882-F500-6042-B6EF-F8112B47A300}">
      <dsp:nvSpPr>
        <dsp:cNvPr id="0" name=""/>
        <dsp:cNvSpPr/>
      </dsp:nvSpPr>
      <dsp:spPr>
        <a:xfrm>
          <a:off x="0" y="3882375"/>
          <a:ext cx="4537075" cy="1814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 baseline="0" dirty="0"/>
            <a:t>Un public lettré</a:t>
          </a:r>
          <a:endParaRPr lang="en-US" sz="3300" kern="1200" dirty="0"/>
        </a:p>
      </dsp:txBody>
      <dsp:txXfrm>
        <a:off x="88585" y="3970960"/>
        <a:ext cx="4359905" cy="1637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B23E4E-6AAA-064A-9CD9-CB7FD4319B27}">
      <dsp:nvSpPr>
        <dsp:cNvPr id="0" name=""/>
        <dsp:cNvSpPr/>
      </dsp:nvSpPr>
      <dsp:spPr>
        <a:xfrm>
          <a:off x="3252" y="1097426"/>
          <a:ext cx="3962458" cy="15849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600" kern="1200" baseline="0"/>
            <a:t>1 Nettoyage</a:t>
          </a:r>
          <a:endParaRPr lang="en-US" sz="2600" kern="1200"/>
        </a:p>
      </dsp:txBody>
      <dsp:txXfrm>
        <a:off x="795744" y="1097426"/>
        <a:ext cx="2377475" cy="1584983"/>
      </dsp:txXfrm>
    </dsp:sp>
    <dsp:sp modelId="{CCE16D95-5015-0244-8497-89A371151187}">
      <dsp:nvSpPr>
        <dsp:cNvPr id="0" name=""/>
        <dsp:cNvSpPr/>
      </dsp:nvSpPr>
      <dsp:spPr>
        <a:xfrm>
          <a:off x="3569464" y="1097426"/>
          <a:ext cx="3962458" cy="15849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600" kern="1200" baseline="0"/>
            <a:t>2 Analyse</a:t>
          </a:r>
          <a:endParaRPr lang="en-US" sz="2600" kern="1200"/>
        </a:p>
      </dsp:txBody>
      <dsp:txXfrm>
        <a:off x="4361956" y="1097426"/>
        <a:ext cx="2377475" cy="1584983"/>
      </dsp:txXfrm>
    </dsp:sp>
    <dsp:sp modelId="{07B947F4-0254-674B-89DB-B9BBEA75E83A}">
      <dsp:nvSpPr>
        <dsp:cNvPr id="0" name=""/>
        <dsp:cNvSpPr/>
      </dsp:nvSpPr>
      <dsp:spPr>
        <a:xfrm>
          <a:off x="7135677" y="1097426"/>
          <a:ext cx="3962458" cy="15849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600" kern="1200" baseline="0"/>
            <a:t>3 Conclusion</a:t>
          </a:r>
          <a:endParaRPr lang="en-US" sz="2600" kern="1200"/>
        </a:p>
      </dsp:txBody>
      <dsp:txXfrm>
        <a:off x="7928169" y="1097426"/>
        <a:ext cx="2377475" cy="15849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AACBFA-2E61-AB40-9916-2165D5CD7B78}">
      <dsp:nvSpPr>
        <dsp:cNvPr id="0" name=""/>
        <dsp:cNvSpPr/>
      </dsp:nvSpPr>
      <dsp:spPr>
        <a:xfrm>
          <a:off x="0" y="0"/>
          <a:ext cx="640873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1DA61-663A-E44B-8685-CDD9B46C4E62}">
      <dsp:nvSpPr>
        <dsp:cNvPr id="0" name=""/>
        <dsp:cNvSpPr/>
      </dsp:nvSpPr>
      <dsp:spPr>
        <a:xfrm>
          <a:off x="0" y="0"/>
          <a:ext cx="6408738" cy="28797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980" tIns="220980" rIns="220980" bIns="220980" numCol="1" spcCol="1270" anchor="t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800" kern="1200" baseline="0"/>
            <a:t>Meilleur pays : Koweit</a:t>
          </a:r>
          <a:endParaRPr lang="en-US" sz="5800" kern="1200"/>
        </a:p>
      </dsp:txBody>
      <dsp:txXfrm>
        <a:off x="0" y="0"/>
        <a:ext cx="6408738" cy="2879724"/>
      </dsp:txXfrm>
    </dsp:sp>
    <dsp:sp modelId="{956413BF-7450-B240-BA17-F18490487BE2}">
      <dsp:nvSpPr>
        <dsp:cNvPr id="0" name=""/>
        <dsp:cNvSpPr/>
      </dsp:nvSpPr>
      <dsp:spPr>
        <a:xfrm>
          <a:off x="0" y="2879724"/>
          <a:ext cx="6408738" cy="0"/>
        </a:xfrm>
        <a:prstGeom prst="line">
          <a:avLst/>
        </a:prstGeom>
        <a:solidFill>
          <a:schemeClr val="accent2">
            <a:hueOff val="1478741"/>
            <a:satOff val="4909"/>
            <a:lumOff val="17255"/>
            <a:alphaOff val="0"/>
          </a:schemeClr>
        </a:solidFill>
        <a:ln w="12700" cap="flat" cmpd="sng" algn="ctr">
          <a:solidFill>
            <a:schemeClr val="accent2">
              <a:hueOff val="1478741"/>
              <a:satOff val="4909"/>
              <a:lumOff val="172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EF6908-4696-2C41-A385-0396CF8F4B64}">
      <dsp:nvSpPr>
        <dsp:cNvPr id="0" name=""/>
        <dsp:cNvSpPr/>
      </dsp:nvSpPr>
      <dsp:spPr>
        <a:xfrm>
          <a:off x="0" y="2879724"/>
          <a:ext cx="6408738" cy="28797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980" tIns="220980" rIns="220980" bIns="220980" numCol="1" spcCol="1270" anchor="t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800" kern="1200" baseline="0"/>
            <a:t>Meilleur continent : Amérique du Sud</a:t>
          </a:r>
          <a:endParaRPr lang="en-US" sz="5800" kern="1200"/>
        </a:p>
      </dsp:txBody>
      <dsp:txXfrm>
        <a:off x="0" y="2879724"/>
        <a:ext cx="6408738" cy="28797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396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211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718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856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2/11/22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784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2/11/22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390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2/11/22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79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2/11/22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16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2/11/22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38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2/11/22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36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2/11/22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021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2/11/22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‹N°›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929777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Vidéo 19">
            <a:extLst>
              <a:ext uri="{FF2B5EF4-FFF2-40B4-BE49-F238E27FC236}">
                <a16:creationId xmlns:a16="http://schemas.microsoft.com/office/drawing/2014/main" id="{69E0F47B-B8C0-4D87-A913-58813F10CB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1" b="291"/>
          <a:stretch/>
        </p:blipFill>
        <p:spPr>
          <a:xfrm>
            <a:off x="-688" y="-4"/>
            <a:ext cx="12192687" cy="6858000"/>
          </a:xfrm>
          <a:prstGeom prst="rect">
            <a:avLst/>
          </a:prstGeom>
        </p:spPr>
      </p:pic>
      <p:grpSp>
        <p:nvGrpSpPr>
          <p:cNvPr id="21" name="Group 8">
            <a:extLst>
              <a:ext uri="{FF2B5EF4-FFF2-40B4-BE49-F238E27FC236}">
                <a16:creationId xmlns:a16="http://schemas.microsoft.com/office/drawing/2014/main" id="{67186895-7DAD-4EEE-BF1A-CC36B9426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-5"/>
            <a:ext cx="9785926" cy="6858005"/>
            <a:chOff x="2406074" y="-5"/>
            <a:chExt cx="9785926" cy="685800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5BFDCD0-B536-4527-AB6E-79B0E4EDD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2424112" y="-4"/>
              <a:ext cx="9767888" cy="6858003"/>
              <a:chOff x="0" y="-3"/>
              <a:chExt cx="9767888" cy="685800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850C5E2-9BE7-4321-8945-320FE5AA9C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428999"/>
                <a:ext cx="9767888" cy="3429001"/>
              </a:xfrm>
              <a:prstGeom prst="rect">
                <a:avLst/>
              </a:prstGeom>
              <a:gradFill flip="none" rotWithShape="1">
                <a:gsLst>
                  <a:gs pos="32000">
                    <a:schemeClr val="bg1">
                      <a:alpha val="60000"/>
                    </a:schemeClr>
                  </a:gs>
                  <a:gs pos="0">
                    <a:schemeClr val="bg1">
                      <a:alpha val="80000"/>
                    </a:schemeClr>
                  </a:gs>
                  <a:gs pos="63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7B89D3D-F057-4F89-87AC-DBA5FD04CE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V="1">
                <a:off x="0" y="-3"/>
                <a:ext cx="9767888" cy="3428999"/>
              </a:xfrm>
              <a:prstGeom prst="rect">
                <a:avLst/>
              </a:prstGeom>
              <a:gradFill flip="none" rotWithShape="1">
                <a:gsLst>
                  <a:gs pos="32000">
                    <a:schemeClr val="bg1">
                      <a:alpha val="60000"/>
                    </a:schemeClr>
                  </a:gs>
                  <a:gs pos="0">
                    <a:schemeClr val="bg1">
                      <a:alpha val="80000"/>
                    </a:schemeClr>
                  </a:gs>
                  <a:gs pos="63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2" name="Group 10">
              <a:extLst>
                <a:ext uri="{FF2B5EF4-FFF2-40B4-BE49-F238E27FC236}">
                  <a16:creationId xmlns:a16="http://schemas.microsoft.com/office/drawing/2014/main" id="{95B5518D-4B46-4866-BF9F-D6550DA002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2406074" y="-5"/>
              <a:ext cx="9785926" cy="6858002"/>
              <a:chOff x="0" y="-1"/>
              <a:chExt cx="9785926" cy="6858002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1673445-12E5-48F8-BEF8-87016BBC5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429000"/>
                <a:ext cx="9785926" cy="342900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/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ACC629B-B138-4925-BE58-F4E4E2CC83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V="1">
                <a:off x="0" y="-1"/>
                <a:ext cx="9785926" cy="342899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/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0C8F77F-4220-4C2C-BE7D-0C626E457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423330" y="-5"/>
              <a:ext cx="9768670" cy="6858002"/>
              <a:chOff x="2423330" y="-5"/>
              <a:chExt cx="9768670" cy="6858002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66BF283-D5A5-422F-9640-B6D1ABD9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2423330" y="-5"/>
                <a:ext cx="9767888" cy="342900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4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5EAD1A7-3DBD-4376-BF10-AEE971C1BC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 flipV="1">
                <a:off x="2424112" y="3428998"/>
                <a:ext cx="9767888" cy="342899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4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" name="Rectangle 12">
              <a:extLst>
                <a:ext uri="{FF2B5EF4-FFF2-40B4-BE49-F238E27FC236}">
                  <a16:creationId xmlns:a16="http://schemas.microsoft.com/office/drawing/2014/main" id="{8F565D01-6AAA-4149-B7F9-257DDE044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V="1">
              <a:off x="4637393" y="-696606"/>
              <a:ext cx="6312874" cy="879633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105734D3-FB34-0744-9520-1FD200CF2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4500561" cy="4259814"/>
          </a:xfrm>
        </p:spPr>
        <p:txBody>
          <a:bodyPr>
            <a:normAutofit/>
          </a:bodyPr>
          <a:lstStyle/>
          <a:p>
            <a:r>
              <a:rPr lang="fr-FR" dirty="0" err="1">
                <a:solidFill>
                  <a:srgbClr val="FFFFFF"/>
                </a:solidFill>
              </a:rPr>
              <a:t>Academy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CB5DC38-0C40-7E48-B0F9-42B21DD53F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988476"/>
            <a:ext cx="4500561" cy="1320249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P2 </a:t>
            </a:r>
            <a:r>
              <a:rPr lang="fr-FR" dirty="0" err="1">
                <a:solidFill>
                  <a:srgbClr val="FFFFFF"/>
                </a:solidFill>
              </a:rPr>
              <a:t>Openclassrooms</a:t>
            </a:r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42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34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B9AACA9-BD92-429F-8047-0731DB46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5845E2E-7318-E445-A97A-12EEBE53E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2" cy="1065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 err="1"/>
              <a:t>Analyse</a:t>
            </a:r>
            <a:endParaRPr lang="en-US" dirty="0"/>
          </a:p>
        </p:txBody>
      </p:sp>
      <p:pic>
        <p:nvPicPr>
          <p:cNvPr id="7" name="Graphic 6" descr="Bar chart">
            <a:extLst>
              <a:ext uri="{FF2B5EF4-FFF2-40B4-BE49-F238E27FC236}">
                <a16:creationId xmlns:a16="http://schemas.microsoft.com/office/drawing/2014/main" id="{2A828238-F9EC-4D86-8226-039B3940B6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38404" y="2812884"/>
            <a:ext cx="3504326" cy="350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730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9A3484-F81D-9D43-893B-292A61DA5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Visualisation des distributions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9F3A8195-80B3-DA49-9CE9-7403ABE943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9308" y="1587664"/>
            <a:ext cx="9588843" cy="510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7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37F6730-8F76-4239-8CBA-B914B02A7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E11E5CC-3C1F-4093-97B6-6433FBF9A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8D720AE-B07F-482D-B526-4A9C632DA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76F0BCA-E2AA-4AED-9091-1E820FF25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71D2B33-982E-4EC0-9252-B8A7383C9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250D86D-299E-4837-B82C-B97DACC975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74EFAF9-4DE5-4C1F-BF17-0A5930FFF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857D782-AB09-4CB1-A94A-54F935E70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4E95A3B-E29B-40AA-B9DD-FF0BA512F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A71F79C-8170-4729-A592-753969B849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AE5C556-02CA-4512-9F5F-7088484CF7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75FD132-C2ED-4807-B2DA-D428F9C44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71967F12-B0C4-4D31-8D63-89945DCD2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17A25AA-8152-4348-ADEF-4DFA7FF94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136400"/>
            <a:ext cx="4500561" cy="2181946"/>
          </a:xfrm>
        </p:spPr>
        <p:txBody>
          <a:bodyPr anchor="b">
            <a:normAutofit/>
          </a:bodyPr>
          <a:lstStyle/>
          <a:p>
            <a:r>
              <a:rPr lang="fr-FR" dirty="0"/>
              <a:t>Score attractivité</a:t>
            </a:r>
          </a:p>
        </p:txBody>
      </p:sp>
      <p:sp>
        <p:nvSpPr>
          <p:cNvPr id="28" name="Content Placeholder 7">
            <a:extLst>
              <a:ext uri="{FF2B5EF4-FFF2-40B4-BE49-F238E27FC236}">
                <a16:creationId xmlns:a16="http://schemas.microsoft.com/office/drawing/2014/main" id="{F69734E2-059A-4EEB-AEFA-D31BD4081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540000"/>
            <a:ext cx="4500562" cy="336160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/>
              <a:t>Les </a:t>
            </a:r>
            <a:r>
              <a:rPr lang="en-US" dirty="0" err="1"/>
              <a:t>critères</a:t>
            </a:r>
            <a:r>
              <a:rPr lang="en-US" dirty="0"/>
              <a:t> :</a:t>
            </a:r>
          </a:p>
          <a:p>
            <a:pPr>
              <a:buFontTx/>
              <a:buChar char="-"/>
            </a:pPr>
            <a:r>
              <a:rPr lang="en-US" dirty="0"/>
              <a:t>Le </a:t>
            </a:r>
            <a:r>
              <a:rPr lang="en-US" dirty="0" err="1"/>
              <a:t>pourcentage</a:t>
            </a:r>
            <a:r>
              <a:rPr lang="en-US" dirty="0"/>
              <a:t> de population entre 15 et  24 </a:t>
            </a:r>
            <a:r>
              <a:rPr lang="en-US" dirty="0" err="1"/>
              <a:t>ans</a:t>
            </a:r>
            <a:r>
              <a:rPr lang="en-US" dirty="0"/>
              <a:t> </a:t>
            </a:r>
            <a:r>
              <a:rPr lang="en-US" dirty="0" err="1"/>
              <a:t>ayant</a:t>
            </a:r>
            <a:r>
              <a:rPr lang="en-US" dirty="0"/>
              <a:t> </a:t>
            </a:r>
            <a:r>
              <a:rPr lang="en-US" dirty="0" err="1"/>
              <a:t>validé</a:t>
            </a:r>
            <a:r>
              <a:rPr lang="en-US" dirty="0"/>
              <a:t> un </a:t>
            </a:r>
            <a:r>
              <a:rPr lang="en-US" dirty="0" err="1"/>
              <a:t>niveau</a:t>
            </a:r>
            <a:r>
              <a:rPr lang="en-US" dirty="0"/>
              <a:t> minimum </a:t>
            </a:r>
            <a:r>
              <a:rPr lang="en-US" dirty="0" err="1"/>
              <a:t>scolaire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Le revenue </a:t>
            </a:r>
            <a:r>
              <a:rPr lang="en-US" dirty="0" err="1"/>
              <a:t>moyen</a:t>
            </a:r>
            <a:r>
              <a:rPr lang="en-US" dirty="0"/>
              <a:t> du pays</a:t>
            </a:r>
          </a:p>
          <a:p>
            <a:pPr>
              <a:buFontTx/>
              <a:buChar char="-"/>
            </a:pPr>
            <a:r>
              <a:rPr lang="en-US" dirty="0"/>
              <a:t>Le </a:t>
            </a:r>
            <a:r>
              <a:rPr lang="en-US" dirty="0" err="1"/>
              <a:t>pourcentage</a:t>
            </a:r>
            <a:r>
              <a:rPr lang="en-US" dirty="0"/>
              <a:t> de </a:t>
            </a:r>
            <a:r>
              <a:rPr lang="en-US" dirty="0" err="1"/>
              <a:t>personnes</a:t>
            </a:r>
            <a:r>
              <a:rPr lang="en-US" dirty="0"/>
              <a:t> </a:t>
            </a:r>
            <a:r>
              <a:rPr lang="en-US" dirty="0" err="1"/>
              <a:t>lettrés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D3A40C77-6759-F043-85A3-928D30455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422" y="1813626"/>
            <a:ext cx="6049714" cy="3221473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60FAECDD-F9E2-FF4C-A83B-459E6E27D7D4}"/>
              </a:ext>
            </a:extLst>
          </p:cNvPr>
          <p:cNvSpPr txBox="1"/>
          <p:nvPr/>
        </p:nvSpPr>
        <p:spPr>
          <a:xfrm>
            <a:off x="2798590" y="6602504"/>
            <a:ext cx="1149184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 err="1"/>
              <a:t>dataset</a:t>
            </a:r>
            <a:r>
              <a:rPr lang="fr-FR" sz="1000" dirty="0"/>
              <a:t>["SCORE_ATTRACTIVITE"]=((</a:t>
            </a:r>
            <a:r>
              <a:rPr lang="fr-FR" sz="1000" dirty="0" err="1"/>
              <a:t>dataset</a:t>
            </a:r>
            <a:r>
              <a:rPr lang="fr-FR" sz="1000" dirty="0"/>
              <a:t>["</a:t>
            </a:r>
            <a:r>
              <a:rPr lang="fr-FR" sz="1000" dirty="0" err="1"/>
              <a:t>Pourcentage_illetre</a:t>
            </a:r>
            <a:r>
              <a:rPr lang="fr-FR" sz="1000" dirty="0"/>
              <a:t>"])+</a:t>
            </a:r>
            <a:r>
              <a:rPr lang="fr-FR" sz="1000" dirty="0" err="1"/>
              <a:t>dataset</a:t>
            </a:r>
            <a:r>
              <a:rPr lang="fr-FR" sz="1000" dirty="0"/>
              <a:t>["</a:t>
            </a:r>
            <a:r>
              <a:rPr lang="fr-FR" sz="1000" dirty="0" err="1"/>
              <a:t>Score_revenu</a:t>
            </a:r>
            <a:r>
              <a:rPr lang="fr-FR" sz="1000" dirty="0"/>
              <a:t>"]+</a:t>
            </a:r>
            <a:r>
              <a:rPr lang="fr-FR" sz="1000" dirty="0" err="1"/>
              <a:t>dataset</a:t>
            </a:r>
            <a:r>
              <a:rPr lang="fr-FR" sz="1000" dirty="0"/>
              <a:t>["Pourcentage_19_24"]+</a:t>
            </a:r>
            <a:r>
              <a:rPr lang="fr-FR" sz="1000" dirty="0" err="1"/>
              <a:t>dataset</a:t>
            </a:r>
            <a:r>
              <a:rPr lang="fr-FR" sz="1000" dirty="0"/>
              <a:t>["Pourcentage_15_19"])/4</a:t>
            </a:r>
          </a:p>
        </p:txBody>
      </p:sp>
    </p:spTree>
    <p:extLst>
      <p:ext uri="{BB962C8B-B14F-4D97-AF65-F5344CB8AC3E}">
        <p14:creationId xmlns:p14="http://schemas.microsoft.com/office/powerpoint/2010/main" val="2290738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30D050C3-946A-4155-B469-3FE5492E6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0D7BFBB-BF60-4EF1-AF1C-731347DB1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0150CBC-E30B-417C-9BB2-CE6BB1A64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76020D6-6ADB-408E-A69F-4EA6F51A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8226C8E5-1D99-421D-AB3C-2AF296A15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7669339-D0C4-4CF0-9A76-5BFBCDB798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38B31604-91C4-4CB0-8097-02EE0ADDC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548340F5-A593-469A-98DC-B6D90D3B2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B59E3068-3000-4C82-ACA8-367498951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C2E1C398-D8F7-4828-9F7F-80D61DAE2B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13B333C-60FD-4260-80E0-190666C9D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DC05F582-AA63-4A8C-915E-66057E4BE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12923D0-9D9E-234A-805F-07D0564BB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0000"/>
            <a:ext cx="4554821" cy="21860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Score évolutivité </a:t>
            </a:r>
          </a:p>
        </p:txBody>
      </p:sp>
      <p:pic>
        <p:nvPicPr>
          <p:cNvPr id="5" name="Picture 4" descr="Main tenant un stylo dégradant un nombre sur une feuille">
            <a:extLst>
              <a:ext uri="{FF2B5EF4-FFF2-40B4-BE49-F238E27FC236}">
                <a16:creationId xmlns:a16="http://schemas.microsoft.com/office/drawing/2014/main" id="{492105F6-04C2-42E6-A5C4-324DA78DBA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275" r="-1" b="-1"/>
          <a:stretch/>
        </p:blipFill>
        <p:spPr>
          <a:xfrm>
            <a:off x="20" y="10"/>
            <a:ext cx="6444556" cy="685799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214F0D9-D4BA-EF45-8D2D-4C7D8A15664F}"/>
              </a:ext>
            </a:extLst>
          </p:cNvPr>
          <p:cNvSpPr txBox="1"/>
          <p:nvPr/>
        </p:nvSpPr>
        <p:spPr>
          <a:xfrm>
            <a:off x="7104063" y="2947121"/>
            <a:ext cx="4537073" cy="33616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70000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pc="50" dirty="0"/>
              <a:t>La difference entre les proportions de 15-19 </a:t>
            </a:r>
            <a:r>
              <a:rPr lang="en-US" spc="50" dirty="0" err="1"/>
              <a:t>ans</a:t>
            </a:r>
            <a:r>
              <a:rPr lang="en-US" spc="50" dirty="0"/>
              <a:t> et 19-24 </a:t>
            </a:r>
            <a:r>
              <a:rPr lang="en-US" spc="50" dirty="0" err="1"/>
              <a:t>ans</a:t>
            </a:r>
            <a:r>
              <a:rPr lang="en-US" spc="50" dirty="0"/>
              <a:t> </a:t>
            </a:r>
            <a:r>
              <a:rPr lang="en-US" spc="50" dirty="0" err="1"/>
              <a:t>ayant</a:t>
            </a:r>
            <a:r>
              <a:rPr lang="en-US" spc="50" dirty="0"/>
              <a:t> complete le cycle </a:t>
            </a:r>
            <a:r>
              <a:rPr lang="en-US" spc="50" dirty="0" err="1"/>
              <a:t>primaire</a:t>
            </a:r>
            <a:r>
              <a:rPr lang="en-US" spc="50" dirty="0"/>
              <a:t> </a:t>
            </a:r>
            <a:r>
              <a:rPr lang="en-US" spc="50" dirty="0" err="1"/>
              <a:t>en</a:t>
            </a:r>
            <a:r>
              <a:rPr lang="en-US" spc="50" dirty="0"/>
              <a:t> 2010.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7DA9003-6DF0-524A-B7A2-BC7E44D6ED8D}"/>
              </a:ext>
            </a:extLst>
          </p:cNvPr>
          <p:cNvSpPr txBox="1"/>
          <p:nvPr/>
        </p:nvSpPr>
        <p:spPr>
          <a:xfrm>
            <a:off x="7247819" y="6275275"/>
            <a:ext cx="47990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 err="1"/>
              <a:t>dataset</a:t>
            </a:r>
            <a:r>
              <a:rPr lang="fr-FR" sz="1200" dirty="0"/>
              <a:t>["SCORE_EVOLUTION"]=</a:t>
            </a:r>
            <a:r>
              <a:rPr lang="fr-FR" sz="1200" dirty="0" err="1"/>
              <a:t>dataset</a:t>
            </a:r>
            <a:r>
              <a:rPr lang="fr-FR" sz="1200" dirty="0"/>
              <a:t>["Pourcentage_15_19"]-</a:t>
            </a:r>
            <a:r>
              <a:rPr lang="fr-FR" sz="1200" dirty="0" err="1"/>
              <a:t>dataset</a:t>
            </a:r>
            <a:r>
              <a:rPr lang="fr-FR" sz="1200" dirty="0"/>
              <a:t>["Pourcentage_19_24"]</a:t>
            </a:r>
          </a:p>
        </p:txBody>
      </p:sp>
    </p:spTree>
    <p:extLst>
      <p:ext uri="{BB962C8B-B14F-4D97-AF65-F5344CB8AC3E}">
        <p14:creationId xmlns:p14="http://schemas.microsoft.com/office/powerpoint/2010/main" val="2166331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B9AACA9-BD92-429F-8047-0731DB46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16D9BE3-0E54-A64F-AA4C-B33517452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2" cy="1065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Conclusion</a:t>
            </a:r>
          </a:p>
        </p:txBody>
      </p:sp>
      <p:pic>
        <p:nvPicPr>
          <p:cNvPr id="7" name="Graphic 6" descr="Marteau d'officiel">
            <a:extLst>
              <a:ext uri="{FF2B5EF4-FFF2-40B4-BE49-F238E27FC236}">
                <a16:creationId xmlns:a16="http://schemas.microsoft.com/office/drawing/2014/main" id="{FF9CBE6A-E00F-4C56-ACBA-C59D2FEE87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38404" y="2812884"/>
            <a:ext cx="3504326" cy="350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285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4004DF-615C-FD49-B0B9-3B8BC5A87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Création d’un score final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7D7F6BD7-AAE5-E545-81CE-F58167AFE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8356" y="1510552"/>
            <a:ext cx="9675341" cy="515231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0098C2A-CB76-304F-BAD2-6991F7A72D58}"/>
              </a:ext>
            </a:extLst>
          </p:cNvPr>
          <p:cNvSpPr txBox="1"/>
          <p:nvPr/>
        </p:nvSpPr>
        <p:spPr>
          <a:xfrm>
            <a:off x="4827932" y="1510552"/>
            <a:ext cx="104087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>
                <a:solidFill>
                  <a:schemeClr val="bg1"/>
                </a:solidFill>
              </a:rPr>
              <a:t>dataset</a:t>
            </a:r>
            <a:r>
              <a:rPr lang="fr-FR" sz="1200" dirty="0">
                <a:solidFill>
                  <a:schemeClr val="bg1"/>
                </a:solidFill>
              </a:rPr>
              <a:t>["SCORE_FINAL"]=0.7*</a:t>
            </a:r>
            <a:r>
              <a:rPr lang="fr-FR" sz="1200" dirty="0" err="1">
                <a:solidFill>
                  <a:schemeClr val="bg1"/>
                </a:solidFill>
              </a:rPr>
              <a:t>dataset</a:t>
            </a:r>
            <a:r>
              <a:rPr lang="fr-FR" sz="1200" dirty="0">
                <a:solidFill>
                  <a:schemeClr val="bg1"/>
                </a:solidFill>
              </a:rPr>
              <a:t>["SCORE_ATTRACTIVITE"]+0.3*</a:t>
            </a:r>
            <a:r>
              <a:rPr lang="fr-FR" sz="1200" dirty="0" err="1">
                <a:solidFill>
                  <a:schemeClr val="bg1"/>
                </a:solidFill>
              </a:rPr>
              <a:t>dataset</a:t>
            </a:r>
            <a:r>
              <a:rPr lang="fr-FR" sz="1200" dirty="0">
                <a:solidFill>
                  <a:schemeClr val="bg1"/>
                </a:solidFill>
              </a:rPr>
              <a:t>["SCORE_EVOLUTION"]</a:t>
            </a:r>
          </a:p>
        </p:txBody>
      </p:sp>
    </p:spTree>
    <p:extLst>
      <p:ext uri="{BB962C8B-B14F-4D97-AF65-F5344CB8AC3E}">
        <p14:creationId xmlns:p14="http://schemas.microsoft.com/office/powerpoint/2010/main" val="2174047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8" name="Rectangle 127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130" name="Rectangle 129">
            <a:extLst>
              <a:ext uri="{FF2B5EF4-FFF2-40B4-BE49-F238E27FC236}">
                <a16:creationId xmlns:a16="http://schemas.microsoft.com/office/drawing/2014/main" id="{9B9AACA9-BD92-429F-8047-0731DB46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0C50524-697F-D54D-9180-A30DF6C69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7" y="3768810"/>
            <a:ext cx="9217026" cy="17694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Le </a:t>
            </a:r>
            <a:r>
              <a:rPr lang="en-US" dirty="0" err="1"/>
              <a:t>classement</a:t>
            </a:r>
            <a:r>
              <a:rPr lang="en-US" dirty="0"/>
              <a:t> final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5425CA5-0DB4-6747-838D-E69C2F7C76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1645" y="611475"/>
            <a:ext cx="9557844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91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A2C379-A85D-CA4B-8B11-760CEA9F6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5759450"/>
          </a:xfrm>
        </p:spPr>
        <p:txBody>
          <a:bodyPr anchor="t">
            <a:normAutofit/>
          </a:bodyPr>
          <a:lstStyle/>
          <a:p>
            <a:r>
              <a:rPr lang="fr-FR" sz="7500"/>
              <a:t>En conclusion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D8625964-32C0-4061-8E49-7B796FAC0C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9440278"/>
              </p:ext>
            </p:extLst>
          </p:nvPr>
        </p:nvGraphicFramePr>
        <p:xfrm>
          <a:off x="5232400" y="540000"/>
          <a:ext cx="6408738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1747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B9AACA9-BD92-429F-8047-0731DB46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155B2A8-3EEC-0345-8F2D-7F32294FA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2" cy="1065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Merci</a:t>
            </a:r>
          </a:p>
        </p:txBody>
      </p:sp>
      <p:pic>
        <p:nvPicPr>
          <p:cNvPr id="7" name="Graphic 6" descr="Aimer">
            <a:extLst>
              <a:ext uri="{FF2B5EF4-FFF2-40B4-BE49-F238E27FC236}">
                <a16:creationId xmlns:a16="http://schemas.microsoft.com/office/drawing/2014/main" id="{F992AA74-0710-435A-A0B1-19AC02162F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38404" y="2812884"/>
            <a:ext cx="3504326" cy="350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704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32" name="Picture 31" descr="Personne détentrice d’un globe">
            <a:extLst>
              <a:ext uri="{FF2B5EF4-FFF2-40B4-BE49-F238E27FC236}">
                <a16:creationId xmlns:a16="http://schemas.microsoft.com/office/drawing/2014/main" id="{004B1D02-D45E-4A66-81DB-56D6A5D1B6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1" b="5468"/>
          <a:stretch/>
        </p:blipFill>
        <p:spPr>
          <a:xfrm>
            <a:off x="-688" y="-4"/>
            <a:ext cx="12192687" cy="6858000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5697E9DF-ECF5-4EA6-8E3F-160752B88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8101" y="549274"/>
            <a:ext cx="12268203" cy="6308725"/>
            <a:chOff x="-38101" y="549274"/>
            <a:chExt cx="12268203" cy="6308725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DCAAB57-774B-4C3C-B2E2-9BA998704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6096001" y="549274"/>
              <a:ext cx="6096599" cy="6308723"/>
            </a:xfrm>
            <a:prstGeom prst="rect">
              <a:avLst/>
            </a:prstGeom>
            <a:gradFill flip="none" rotWithShape="1">
              <a:gsLst>
                <a:gs pos="30000">
                  <a:schemeClr val="bg1">
                    <a:alpha val="60000"/>
                  </a:schemeClr>
                </a:gs>
                <a:gs pos="0">
                  <a:schemeClr val="bg1">
                    <a:alpha val="80000"/>
                  </a:schemeClr>
                </a:gs>
                <a:gs pos="70000">
                  <a:schemeClr val="bg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069F6E5-0E1F-4324-B525-E896EE983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600" y="549274"/>
              <a:ext cx="6096598" cy="6308723"/>
            </a:xfrm>
            <a:prstGeom prst="rect">
              <a:avLst/>
            </a:prstGeom>
            <a:gradFill flip="none" rotWithShape="1">
              <a:gsLst>
                <a:gs pos="30000">
                  <a:schemeClr val="bg1">
                    <a:alpha val="60000"/>
                  </a:schemeClr>
                </a:gs>
                <a:gs pos="0">
                  <a:schemeClr val="bg1">
                    <a:alpha val="80000"/>
                  </a:schemeClr>
                </a:gs>
                <a:gs pos="70000">
                  <a:schemeClr val="bg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FDAFA65F-5ED6-4A79-9C73-A1DE583C1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-38101" y="1990722"/>
              <a:ext cx="12268200" cy="4867276"/>
              <a:chOff x="3" y="1"/>
              <a:chExt cx="12268200" cy="4867276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ED04940F-1A28-47CA-BC85-5D0FA90768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633687" y="-633138"/>
                <a:ext cx="4866731" cy="61341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8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F2264D0-1772-4B5C-A1F5-C000597317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V="1">
                <a:off x="6767787" y="-633683"/>
                <a:ext cx="4866731" cy="61341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8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926BB5ED-C44B-4E3E-9A5D-18228C019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38104" y="3091890"/>
              <a:ext cx="9515473" cy="3766109"/>
              <a:chOff x="2676525" y="0"/>
              <a:chExt cx="9515473" cy="3766109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DD5A1916-1815-43F3-8E57-A5AD558BC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434262" y="0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8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1C758D1E-62C7-4EF3-824F-C2542D216F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676525" y="0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8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3A3AF6C1-825F-437D-BED2-DEF267D06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2714629" y="3091890"/>
              <a:ext cx="9515473" cy="3766109"/>
              <a:chOff x="0" y="0"/>
              <a:chExt cx="9515473" cy="3766109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E518F14-B231-4186-ADC0-8339580E80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57737" y="0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75A3C29F-2140-4EC1-B779-7A8D725B73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F294C193-F578-E844-B35C-2FD202B20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7" y="4327873"/>
            <a:ext cx="9217026" cy="12103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Problématique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999A9E-4406-0541-BA23-3DE6ED75D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7488" y="5717657"/>
            <a:ext cx="9155112" cy="68172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600" cap="all" spc="300" dirty="0" err="1">
                <a:solidFill>
                  <a:srgbClr val="FFFFFF"/>
                </a:solidFill>
              </a:rPr>
              <a:t>Etendre</a:t>
            </a:r>
            <a:r>
              <a:rPr lang="en-US" sz="1600" cap="all" spc="300" dirty="0">
                <a:solidFill>
                  <a:srgbClr val="FFFFFF"/>
                </a:solidFill>
              </a:rPr>
              <a:t> la startup à international</a:t>
            </a:r>
          </a:p>
        </p:txBody>
      </p:sp>
    </p:spTree>
    <p:extLst>
      <p:ext uri="{BB962C8B-B14F-4D97-AF65-F5344CB8AC3E}">
        <p14:creationId xmlns:p14="http://schemas.microsoft.com/office/powerpoint/2010/main" val="44371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BA10581-08F2-4D9E-8CB4-07ECFEE95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E2092A-4250-4BDD-AC6C-CA57E30D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7266875" cy="6858000"/>
            <a:chOff x="0" y="0"/>
            <a:chExt cx="7266875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1EE7D2-EB27-4C6C-8E54-CBCDDCA17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600"/>
              <a:ext cx="7266875" cy="6854400"/>
            </a:xfrm>
            <a:custGeom>
              <a:avLst/>
              <a:gdLst>
                <a:gd name="connsiteX0" fmla="*/ 3839675 w 7266875"/>
                <a:gd name="connsiteY0" fmla="*/ 0 h 6854400"/>
                <a:gd name="connsiteX1" fmla="*/ 7266875 w 7266875"/>
                <a:gd name="connsiteY1" fmla="*/ 3427200 h 6854400"/>
                <a:gd name="connsiteX2" fmla="*/ 3839675 w 7266875"/>
                <a:gd name="connsiteY2" fmla="*/ 6854400 h 6854400"/>
                <a:gd name="connsiteX3" fmla="*/ 3489264 w 7266875"/>
                <a:gd name="connsiteY3" fmla="*/ 6836706 h 6854400"/>
                <a:gd name="connsiteX4" fmla="*/ 3327588 w 7266875"/>
                <a:gd name="connsiteY4" fmla="*/ 6816161 h 6854400"/>
                <a:gd name="connsiteX5" fmla="*/ 3174464 w 7266875"/>
                <a:gd name="connsiteY5" fmla="*/ 6839531 h 6854400"/>
                <a:gd name="connsiteX6" fmla="*/ 2880000 w 7266875"/>
                <a:gd name="connsiteY6" fmla="*/ 6854400 h 6854400"/>
                <a:gd name="connsiteX7" fmla="*/ 0 w 7266875"/>
                <a:gd name="connsiteY7" fmla="*/ 3974400 h 6854400"/>
                <a:gd name="connsiteX8" fmla="*/ 226325 w 7266875"/>
                <a:gd name="connsiteY8" fmla="*/ 2853374 h 6854400"/>
                <a:gd name="connsiteX9" fmla="*/ 258015 w 7266875"/>
                <a:gd name="connsiteY9" fmla="*/ 2787590 h 6854400"/>
                <a:gd name="connsiteX10" fmla="*/ 224445 w 7266875"/>
                <a:gd name="connsiteY10" fmla="*/ 2657030 h 6854400"/>
                <a:gd name="connsiteX11" fmla="*/ 180561 w 7266875"/>
                <a:gd name="connsiteY11" fmla="*/ 2221714 h 6854400"/>
                <a:gd name="connsiteX12" fmla="*/ 2340561 w 7266875"/>
                <a:gd name="connsiteY12" fmla="*/ 61714 h 6854400"/>
                <a:gd name="connsiteX13" fmla="*/ 2828370 w 7266875"/>
                <a:gd name="connsiteY13" fmla="*/ 117025 h 6854400"/>
                <a:gd name="connsiteX14" fmla="*/ 2891183 w 7266875"/>
                <a:gd name="connsiteY14" fmla="*/ 134017 h 6854400"/>
                <a:gd name="connsiteX15" fmla="*/ 2983165 w 7266875"/>
                <a:gd name="connsiteY15" fmla="*/ 107897 h 6854400"/>
                <a:gd name="connsiteX16" fmla="*/ 3839675 w 7266875"/>
                <a:gd name="connsiteY16" fmla="*/ 0 h 685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66875" h="6854400">
                  <a:moveTo>
                    <a:pt x="3839675" y="0"/>
                  </a:moveTo>
                  <a:cubicBezTo>
                    <a:pt x="5732465" y="0"/>
                    <a:pt x="7266875" y="1534410"/>
                    <a:pt x="7266875" y="3427200"/>
                  </a:cubicBezTo>
                  <a:cubicBezTo>
                    <a:pt x="7266875" y="5319990"/>
                    <a:pt x="5732465" y="6854400"/>
                    <a:pt x="3839675" y="6854400"/>
                  </a:cubicBezTo>
                  <a:cubicBezTo>
                    <a:pt x="3721376" y="6854400"/>
                    <a:pt x="3604476" y="6848406"/>
                    <a:pt x="3489264" y="6836706"/>
                  </a:cubicBezTo>
                  <a:lnTo>
                    <a:pt x="3327588" y="6816161"/>
                  </a:lnTo>
                  <a:lnTo>
                    <a:pt x="3174464" y="6839531"/>
                  </a:lnTo>
                  <a:cubicBezTo>
                    <a:pt x="3077646" y="6849363"/>
                    <a:pt x="2979412" y="6854400"/>
                    <a:pt x="2880000" y="6854400"/>
                  </a:cubicBezTo>
                  <a:cubicBezTo>
                    <a:pt x="1289420" y="6854400"/>
                    <a:pt x="0" y="5564980"/>
                    <a:pt x="0" y="3974400"/>
                  </a:cubicBezTo>
                  <a:cubicBezTo>
                    <a:pt x="0" y="3576755"/>
                    <a:pt x="80589" y="3197933"/>
                    <a:pt x="226325" y="2853374"/>
                  </a:cubicBezTo>
                  <a:lnTo>
                    <a:pt x="258015" y="2787590"/>
                  </a:lnTo>
                  <a:lnTo>
                    <a:pt x="224445" y="2657030"/>
                  </a:lnTo>
                  <a:cubicBezTo>
                    <a:pt x="195672" y="2516419"/>
                    <a:pt x="180561" y="2370831"/>
                    <a:pt x="180561" y="2221714"/>
                  </a:cubicBezTo>
                  <a:cubicBezTo>
                    <a:pt x="180561" y="1028779"/>
                    <a:pt x="1147626" y="61714"/>
                    <a:pt x="2340561" y="61714"/>
                  </a:cubicBezTo>
                  <a:cubicBezTo>
                    <a:pt x="2508318" y="61714"/>
                    <a:pt x="2671608" y="80838"/>
                    <a:pt x="2828370" y="117025"/>
                  </a:cubicBezTo>
                  <a:lnTo>
                    <a:pt x="2891183" y="134017"/>
                  </a:lnTo>
                  <a:lnTo>
                    <a:pt x="2983165" y="107897"/>
                  </a:lnTo>
                  <a:cubicBezTo>
                    <a:pt x="3256928" y="37461"/>
                    <a:pt x="3543927" y="0"/>
                    <a:pt x="3839675" y="0"/>
                  </a:cubicBezTo>
                  <a:close/>
                </a:path>
              </a:pathLst>
            </a:custGeom>
            <a:solidFill>
              <a:schemeClr val="bg2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73CF8FD-0917-4279-B6E7-120EE392F7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94400"/>
              <a:ext cx="5760000" cy="5760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A3FA15-CF3D-4F2B-BB5C-18E5DB305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0561" y="61714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76AED5-83E6-4A3D-B609-7CCABAD44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2475" y="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E6DF8DD-2D1A-1D4E-9F96-14AEC3EFF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020" y="833015"/>
            <a:ext cx="5193960" cy="5202026"/>
          </a:xfrm>
        </p:spPr>
        <p:txBody>
          <a:bodyPr anchor="ctr">
            <a:normAutofit/>
          </a:bodyPr>
          <a:lstStyle/>
          <a:p>
            <a:pPr algn="ctr"/>
            <a:r>
              <a:rPr lang="fr-FR" dirty="0"/>
              <a:t>Qui allons nous cibler ?</a:t>
            </a:r>
            <a:endParaRPr lang="fr-FR"/>
          </a:p>
        </p:txBody>
      </p:sp>
      <p:graphicFrame>
        <p:nvGraphicFramePr>
          <p:cNvPr id="16" name="Espace réservé du contenu 2">
            <a:extLst>
              <a:ext uri="{FF2B5EF4-FFF2-40B4-BE49-F238E27FC236}">
                <a16:creationId xmlns:a16="http://schemas.microsoft.com/office/drawing/2014/main" id="{3A2B09B3-BA4C-4374-AD82-14B42DA858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9610569"/>
              </p:ext>
            </p:extLst>
          </p:nvPr>
        </p:nvGraphicFramePr>
        <p:xfrm>
          <a:off x="7104062" y="540347"/>
          <a:ext cx="4537075" cy="576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1264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B3DEC580-01D2-AB49-91A5-5AB835340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 r="1" b="15100"/>
          <a:stretch/>
        </p:blipFill>
        <p:spPr>
          <a:xfrm>
            <a:off x="-688" y="-4"/>
            <a:ext cx="12192687" cy="68580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697E9DF-ECF5-4EA6-8E3F-160752B88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8101" y="549274"/>
            <a:ext cx="12268203" cy="6308725"/>
            <a:chOff x="-38101" y="549274"/>
            <a:chExt cx="12268203" cy="630872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DCAAB57-774B-4C3C-B2E2-9BA998704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6096001" y="549274"/>
              <a:ext cx="6096599" cy="6308723"/>
            </a:xfrm>
            <a:prstGeom prst="rect">
              <a:avLst/>
            </a:prstGeom>
            <a:gradFill flip="none" rotWithShape="1">
              <a:gsLst>
                <a:gs pos="30000">
                  <a:schemeClr val="bg1">
                    <a:alpha val="60000"/>
                  </a:schemeClr>
                </a:gs>
                <a:gs pos="0">
                  <a:schemeClr val="bg1">
                    <a:alpha val="80000"/>
                  </a:schemeClr>
                </a:gs>
                <a:gs pos="70000">
                  <a:schemeClr val="bg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9F6E5-0E1F-4324-B525-E896EE983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600" y="549274"/>
              <a:ext cx="6096598" cy="6308723"/>
            </a:xfrm>
            <a:prstGeom prst="rect">
              <a:avLst/>
            </a:prstGeom>
            <a:gradFill flip="none" rotWithShape="1">
              <a:gsLst>
                <a:gs pos="30000">
                  <a:schemeClr val="bg1">
                    <a:alpha val="60000"/>
                  </a:schemeClr>
                </a:gs>
                <a:gs pos="0">
                  <a:schemeClr val="bg1">
                    <a:alpha val="80000"/>
                  </a:schemeClr>
                </a:gs>
                <a:gs pos="70000">
                  <a:schemeClr val="bg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DAFA65F-5ED6-4A79-9C73-A1DE583C1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-38101" y="1990722"/>
              <a:ext cx="12268200" cy="4867276"/>
              <a:chOff x="3" y="1"/>
              <a:chExt cx="12268200" cy="4867276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D04940F-1A28-47CA-BC85-5D0FA90768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633687" y="-633138"/>
                <a:ext cx="4866731" cy="61341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8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F2264D0-1772-4B5C-A1F5-C000597317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V="1">
                <a:off x="6767787" y="-633683"/>
                <a:ext cx="4866731" cy="61341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8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26BB5ED-C44B-4E3E-9A5D-18228C019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38104" y="3091890"/>
              <a:ext cx="9515473" cy="3766109"/>
              <a:chOff x="2676525" y="0"/>
              <a:chExt cx="9515473" cy="3766109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D5A1916-1815-43F3-8E57-A5AD558BC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434262" y="0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8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C758D1E-62C7-4EF3-824F-C2542D216F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676525" y="0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8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A3AF6C1-825F-437D-BED2-DEF267D06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2714629" y="3091890"/>
              <a:ext cx="9515473" cy="3766109"/>
              <a:chOff x="0" y="0"/>
              <a:chExt cx="9515473" cy="3766109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E518F14-B231-4186-ADC0-8339580E80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57737" y="0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5A3C29F-2140-4EC1-B779-7A8D725B73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DE9C054D-D23D-9C48-AC37-3E6E2E2B6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7" y="4327873"/>
            <a:ext cx="9217026" cy="12103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Le jeu de données</a:t>
            </a:r>
          </a:p>
        </p:txBody>
      </p:sp>
    </p:spTree>
    <p:extLst>
      <p:ext uri="{BB962C8B-B14F-4D97-AF65-F5344CB8AC3E}">
        <p14:creationId xmlns:p14="http://schemas.microsoft.com/office/powerpoint/2010/main" val="525056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7F832D9-9E09-40D4-AD67-47851A25D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D8E471A-ECD9-3146-BD71-F1BEE0BF3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</p:spPr>
        <p:txBody>
          <a:bodyPr anchor="t">
            <a:normAutofit/>
          </a:bodyPr>
          <a:lstStyle/>
          <a:p>
            <a:r>
              <a:rPr lang="fr-FR" dirty="0"/>
              <a:t>Sommaire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80E8119F-D5BE-4E05-96A8-EDE0DDDF0B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4054161"/>
              </p:ext>
            </p:extLst>
          </p:nvPr>
        </p:nvGraphicFramePr>
        <p:xfrm>
          <a:off x="539750" y="2528888"/>
          <a:ext cx="11101388" cy="3779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2605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B9AACA9-BD92-429F-8047-0731DB46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F29B3D6-4084-5A47-97DB-E99D0686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2" cy="1065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 err="1"/>
              <a:t>Nettoyage</a:t>
            </a:r>
            <a:endParaRPr lang="en-US" dirty="0"/>
          </a:p>
        </p:txBody>
      </p:sp>
      <p:pic>
        <p:nvPicPr>
          <p:cNvPr id="7" name="Graphic 6" descr="Mop and bucket">
            <a:extLst>
              <a:ext uri="{FF2B5EF4-FFF2-40B4-BE49-F238E27FC236}">
                <a16:creationId xmlns:a16="http://schemas.microsoft.com/office/drawing/2014/main" id="{76B9C8A7-4EF1-4DE1-B714-88A70B0CFB2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38404" y="2812884"/>
            <a:ext cx="3504326" cy="350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539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0D050C3-946A-4155-B469-3FE5492E6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0D7BFBB-BF60-4EF1-AF1C-731347DB1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0150CBC-E30B-417C-9BB2-CE6BB1A64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76020D6-6ADB-408E-A69F-4EA6F51A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226C8E5-1D99-421D-AB3C-2AF296A15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7669339-D0C4-4CF0-9A76-5BFBCDB798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8B31604-91C4-4CB0-8097-02EE0ADDC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48340F5-A593-469A-98DC-B6D90D3B2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59E3068-3000-4C82-ACA8-367498951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2E1C398-D8F7-4828-9F7F-80D61DAE2B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13B333C-60FD-4260-80E0-190666C9D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DC05F582-AA63-4A8C-915E-66057E4BE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4407EAA-75C0-F444-852B-BBA8699B1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3196" y="2473696"/>
            <a:ext cx="5007146" cy="2186096"/>
          </a:xfrm>
        </p:spPr>
        <p:txBody>
          <a:bodyPr anchor="b">
            <a:normAutofit fontScale="90000"/>
          </a:bodyPr>
          <a:lstStyle/>
          <a:p>
            <a:pPr algn="ctr"/>
            <a:r>
              <a:rPr lang="fr-FR" dirty="0"/>
              <a:t>Mise en place de l’environnement python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693E4D1C-B2A1-8D47-BA69-1F19B76F3C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978" b="-1"/>
          <a:stretch/>
        </p:blipFill>
        <p:spPr>
          <a:xfrm>
            <a:off x="20" y="10"/>
            <a:ext cx="644455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47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55026F-DAF0-624E-BBF7-2E0D7190E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Traitement des valeurs manquantes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387427B1-F288-3E48-889C-464E86F612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1844" y="2697956"/>
            <a:ext cx="106172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20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F73D90-9FC5-B246-97D2-008848489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Filtrage sur les indicateurs pertinents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936F960F-5E6A-5346-8CF2-EED381C4E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952" y="2528888"/>
            <a:ext cx="11072984" cy="377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801340"/>
      </p:ext>
    </p:extLst>
  </p:cSld>
  <p:clrMapOvr>
    <a:masterClrMapping/>
  </p:clrMapOvr>
</p:sld>
</file>

<file path=ppt/theme/theme1.xml><?xml version="1.0" encoding="utf-8"?>
<a:theme xmlns:a="http://schemas.openxmlformats.org/drawingml/2006/main" name="GlowVTI">
  <a:themeElements>
    <a:clrScheme name="AnalogousFromLightSeedRightStep">
      <a:dk1>
        <a:srgbClr val="000000"/>
      </a:dk1>
      <a:lt1>
        <a:srgbClr val="FFFFFF"/>
      </a:lt1>
      <a:dk2>
        <a:srgbClr val="412429"/>
      </a:dk2>
      <a:lt2>
        <a:srgbClr val="E8E2E3"/>
      </a:lt2>
      <a:accent1>
        <a:srgbClr val="3FB2A0"/>
      </a:accent1>
      <a:accent2>
        <a:srgbClr val="2AACDA"/>
      </a:accent2>
      <a:accent3>
        <a:srgbClr val="7199EB"/>
      </a:accent3>
      <a:accent4>
        <a:srgbClr val="6052E7"/>
      </a:accent4>
      <a:accent5>
        <a:srgbClr val="AF71EB"/>
      </a:accent5>
      <a:accent6>
        <a:srgbClr val="DC52E7"/>
      </a:accent6>
      <a:hlink>
        <a:srgbClr val="AE6974"/>
      </a:hlink>
      <a:folHlink>
        <a:srgbClr val="7F7F7F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205</Words>
  <Application>Microsoft Macintosh PowerPoint</Application>
  <PresentationFormat>Grand écran</PresentationFormat>
  <Paragraphs>36</Paragraphs>
  <Slides>18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2" baseType="lpstr">
      <vt:lpstr>Arial</vt:lpstr>
      <vt:lpstr>Avenir Next LT Pro</vt:lpstr>
      <vt:lpstr>Bell MT</vt:lpstr>
      <vt:lpstr>GlowVTI</vt:lpstr>
      <vt:lpstr>Academy</vt:lpstr>
      <vt:lpstr>Problématique :</vt:lpstr>
      <vt:lpstr>Qui allons nous cibler ?</vt:lpstr>
      <vt:lpstr>Le jeu de données</vt:lpstr>
      <vt:lpstr>Sommaire</vt:lpstr>
      <vt:lpstr>Nettoyage</vt:lpstr>
      <vt:lpstr>Mise en place de l’environnement python</vt:lpstr>
      <vt:lpstr>Traitement des valeurs manquantes</vt:lpstr>
      <vt:lpstr>Filtrage sur les indicateurs pertinents</vt:lpstr>
      <vt:lpstr>Analyse</vt:lpstr>
      <vt:lpstr>Visualisation des distributions</vt:lpstr>
      <vt:lpstr>Score attractivité</vt:lpstr>
      <vt:lpstr>Score évolutivité </vt:lpstr>
      <vt:lpstr>Conclusion</vt:lpstr>
      <vt:lpstr>Création d’un score final</vt:lpstr>
      <vt:lpstr>Le classement final</vt:lpstr>
      <vt:lpstr>En conclusion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Academy</dc:title>
  <dc:creator>Samuel Jacquot</dc:creator>
  <cp:lastModifiedBy>Samuel Jacquot</cp:lastModifiedBy>
  <cp:revision>2</cp:revision>
  <dcterms:created xsi:type="dcterms:W3CDTF">2022-02-02T21:51:18Z</dcterms:created>
  <dcterms:modified xsi:type="dcterms:W3CDTF">2022-02-11T23:57:01Z</dcterms:modified>
</cp:coreProperties>
</file>